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332" r:id="rId3"/>
    <p:sldId id="333" r:id="rId4"/>
    <p:sldId id="334" r:id="rId5"/>
    <p:sldId id="335" r:id="rId6"/>
    <p:sldId id="337" r:id="rId7"/>
    <p:sldId id="336" r:id="rId8"/>
    <p:sldId id="338" r:id="rId9"/>
    <p:sldId id="340" r:id="rId10"/>
    <p:sldId id="339" r:id="rId11"/>
    <p:sldId id="341" r:id="rId12"/>
    <p:sldId id="343" r:id="rId13"/>
    <p:sldId id="342" r:id="rId14"/>
    <p:sldId id="344" r:id="rId15"/>
    <p:sldId id="345" r:id="rId16"/>
    <p:sldId id="346" r:id="rId17"/>
    <p:sldId id="348" r:id="rId18"/>
    <p:sldId id="349" r:id="rId19"/>
    <p:sldId id="347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Problems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0613"/>
            <a:ext cx="11964473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rgbClr val="FFC000"/>
                </a:solidFill>
              </a:rPr>
              <a:t>Problem of pregnancy </a:t>
            </a:r>
            <a:r>
              <a:rPr lang="en-US" sz="2800" b="1" dirty="0" smtClean="0">
                <a:solidFill>
                  <a:srgbClr val="FFC000"/>
                </a:solidFill>
              </a:rPr>
              <a:t>because fetal membranes diseases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chorion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</a:rPr>
              <a:t>Cystic chorion (Mole)</a:t>
            </a:r>
          </a:p>
          <a:p>
            <a:pPr lvl="2"/>
            <a:r>
              <a:rPr lang="en-US" sz="2400" b="1" dirty="0" smtClean="0"/>
              <a:t> in this case the fetus dead (first month of pregnancy) but the placenta still live and continue for developing </a:t>
            </a:r>
          </a:p>
          <a:p>
            <a:pPr lvl="2"/>
            <a:r>
              <a:rPr lang="en-US" sz="2400" b="1" dirty="0" smtClean="0"/>
              <a:t>This case characterize with:</a:t>
            </a:r>
          </a:p>
          <a:p>
            <a:pPr lvl="3"/>
            <a:r>
              <a:rPr lang="en-US" sz="2200" b="1" dirty="0" smtClean="0">
                <a:solidFill>
                  <a:srgbClr val="FFFF00"/>
                </a:solidFill>
              </a:rPr>
              <a:t>Formation of mucous without cavity </a:t>
            </a:r>
          </a:p>
          <a:p>
            <a:pPr lvl="3"/>
            <a:r>
              <a:rPr lang="en-US" sz="2200" b="1" dirty="0" smtClean="0">
                <a:solidFill>
                  <a:srgbClr val="FFFF00"/>
                </a:solidFill>
              </a:rPr>
              <a:t>Corpus luteum stay active </a:t>
            </a:r>
          </a:p>
          <a:p>
            <a:pPr lvl="3"/>
            <a:r>
              <a:rPr lang="en-US" sz="2200" b="1" dirty="0" smtClean="0">
                <a:solidFill>
                  <a:srgbClr val="FFFF00"/>
                </a:solidFill>
              </a:rPr>
              <a:t>May be this case progress to accumulation of pus </a:t>
            </a:r>
          </a:p>
          <a:p>
            <a:pPr lvl="3"/>
            <a:r>
              <a:rPr lang="en-US" sz="2200" b="1" dirty="0" smtClean="0">
                <a:solidFill>
                  <a:srgbClr val="FFFF00"/>
                </a:solidFill>
              </a:rPr>
              <a:t>In some cases the surface of placenta become cystic like grape which is called hydatiform mole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Early embryonic death </a:t>
            </a:r>
          </a:p>
          <a:p>
            <a:pPr lvl="2"/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ime </a:t>
            </a:r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of embryonic </a:t>
            </a:r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loss</a:t>
            </a:r>
          </a:p>
          <a:p>
            <a:pPr lvl="3"/>
            <a:r>
              <a:rPr lang="en-US" sz="2400" b="1" dirty="0" smtClean="0"/>
              <a:t>If the death occur before the maternal recognition the animal return to estrus normally </a:t>
            </a:r>
          </a:p>
          <a:p>
            <a:pPr lvl="3"/>
            <a:r>
              <a:rPr lang="en-US" sz="2400" b="1" dirty="0" smtClean="0"/>
              <a:t>If the death occur after the maternal recognition the estrus delay to return (one month or more)</a:t>
            </a:r>
          </a:p>
          <a:p>
            <a:pPr lvl="3"/>
            <a:r>
              <a:rPr lang="en-US" sz="2400" b="1" dirty="0" smtClean="0"/>
              <a:t>If the death occur after day 40 in mare the estrus delay till day 150 of pregnancy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Early embryonic death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Diagnosis (rectally)</a:t>
            </a:r>
          </a:p>
          <a:p>
            <a:pPr lvl="3"/>
            <a:r>
              <a:rPr lang="en-US" sz="2400" b="1" dirty="0" smtClean="0"/>
              <a:t>Fetal fluid fewer than suspected </a:t>
            </a:r>
          </a:p>
          <a:p>
            <a:pPr lvl="3"/>
            <a:r>
              <a:rPr lang="en-US" sz="2400" b="1" dirty="0" smtClean="0"/>
              <a:t>The fetal membrane is dry</a:t>
            </a:r>
          </a:p>
          <a:p>
            <a:pPr lvl="3"/>
            <a:r>
              <a:rPr lang="en-US" sz="2400" b="1" dirty="0" smtClean="0"/>
              <a:t>The uterus and its content differ from suspected </a:t>
            </a:r>
          </a:p>
          <a:p>
            <a:pPr lvl="3"/>
            <a:r>
              <a:rPr lang="en-US" sz="2400" b="1" dirty="0" smtClean="0"/>
              <a:t>The amniotic vesicle is not stretch</a:t>
            </a:r>
          </a:p>
          <a:p>
            <a:pPr lvl="2"/>
            <a:r>
              <a:rPr lang="en-US" sz="2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Treatment </a:t>
            </a:r>
          </a:p>
          <a:p>
            <a:pPr lvl="3"/>
            <a:r>
              <a:rPr lang="en-US" sz="2400" b="1" dirty="0">
                <a:solidFill>
                  <a:srgbClr val="FFFF00"/>
                </a:solidFill>
              </a:rPr>
              <a:t>Induce luteolysis by PGF2</a:t>
            </a:r>
            <a:r>
              <a:rPr lang="el-GR" sz="2400" b="1" dirty="0">
                <a:solidFill>
                  <a:srgbClr val="FFFF00"/>
                </a:solidFill>
              </a:rPr>
              <a:t>α</a:t>
            </a:r>
            <a:r>
              <a:rPr lang="en-US" sz="2400" b="1" dirty="0">
                <a:solidFill>
                  <a:srgbClr val="FFFF00"/>
                </a:solidFill>
              </a:rPr>
              <a:t> if the death occur after maternal recognition otherwise the estrus return normally </a:t>
            </a: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Mummification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Dead of fetus after the mid or the last third period of pregnancy (after ossification)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fetal tissue lysed and remain like a mass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There is no any infection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 the fetal fluid absorbed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 uterine involute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corpus luteum persist and the cervix close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 can see in case of twining (one of them normal while the other mummified </a:t>
            </a:r>
          </a:p>
          <a:p>
            <a:pPr lvl="2"/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Mummification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Two type of mummification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Hematic: if there is any bleeding between the placenta and fetus, the mass colored with brownish red color after absorption of this blood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Papyraceous: if there no any bleeding, and after absorption of fetal fluid this mass remain as a dry mass like papers </a:t>
            </a:r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Mummification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Causes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Nutritional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Genetic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Umbilical cord torsion 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Separation between caruncles and cotyledons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Bleeding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Twining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Mummification </a:t>
            </a:r>
          </a:p>
          <a:p>
            <a:pPr lvl="2"/>
            <a:r>
              <a:rPr lang="en-US" sz="3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Diagnosis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3"/>
            <a:r>
              <a:rPr lang="en-US" sz="2600" b="1" dirty="0" smtClean="0">
                <a:solidFill>
                  <a:srgbClr val="FFFF00"/>
                </a:solidFill>
              </a:rPr>
              <a:t>According to the case history (cow) the pregnancy in 9th month but the observation reveal the following </a:t>
            </a:r>
          </a:p>
          <a:p>
            <a:pPr lvl="4"/>
            <a:r>
              <a:rPr lang="en-US" sz="2400" b="1" dirty="0" smtClean="0"/>
              <a:t>The uterus suspended in pelvic brim and smaller than expect </a:t>
            </a:r>
          </a:p>
          <a:p>
            <a:pPr lvl="4"/>
            <a:r>
              <a:rPr lang="en-US" sz="2400" b="1" dirty="0" smtClean="0"/>
              <a:t>The fetus smaller than expect and like solid mass</a:t>
            </a:r>
          </a:p>
          <a:p>
            <a:pPr lvl="4"/>
            <a:r>
              <a:rPr lang="en-US" sz="2400" b="1" dirty="0" smtClean="0"/>
              <a:t>No any fluid </a:t>
            </a:r>
          </a:p>
          <a:p>
            <a:pPr lvl="4"/>
            <a:r>
              <a:rPr lang="en-US" sz="2400" b="1" dirty="0" smtClean="0"/>
              <a:t>No any placentomes </a:t>
            </a:r>
          </a:p>
          <a:p>
            <a:pPr lvl="4"/>
            <a:r>
              <a:rPr lang="en-US" sz="2400" b="1" dirty="0" smtClean="0"/>
              <a:t>No any thrilling </a:t>
            </a:r>
          </a:p>
          <a:p>
            <a:pPr lvl="4"/>
            <a:r>
              <a:rPr lang="en-US" sz="2400" b="1" dirty="0" smtClean="0"/>
              <a:t>Corpus luteum on ovary </a:t>
            </a:r>
          </a:p>
          <a:p>
            <a:pPr lvl="4"/>
            <a:r>
              <a:rPr lang="en-US" sz="2400" b="1" dirty="0" smtClean="0"/>
              <a:t>The cervix closed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Mummification </a:t>
            </a:r>
          </a:p>
          <a:p>
            <a:pPr lvl="2"/>
            <a:r>
              <a:rPr lang="en-US" sz="3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Treatment </a:t>
            </a:r>
          </a:p>
          <a:p>
            <a:pPr lvl="3"/>
            <a:r>
              <a:rPr lang="en-US" sz="2800" b="1" dirty="0">
                <a:solidFill>
                  <a:srgbClr val="FFFF00"/>
                </a:solidFill>
              </a:rPr>
              <a:t>Induce abortion (PGF2</a:t>
            </a:r>
            <a:r>
              <a:rPr lang="el-GR" sz="2800" b="1" dirty="0">
                <a:solidFill>
                  <a:srgbClr val="FFFF00"/>
                </a:solidFill>
              </a:rPr>
              <a:t>α</a:t>
            </a:r>
            <a:r>
              <a:rPr lang="en-US" sz="2800" b="1" dirty="0">
                <a:solidFill>
                  <a:srgbClr val="FFFF00"/>
                </a:solidFill>
              </a:rPr>
              <a:t>, estrogen) </a:t>
            </a:r>
          </a:p>
          <a:p>
            <a:pPr lvl="3"/>
            <a:r>
              <a:rPr lang="en-US" sz="2800" b="1" dirty="0">
                <a:solidFill>
                  <a:srgbClr val="FFFF00"/>
                </a:solidFill>
              </a:rPr>
              <a:t>Caesarean operation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Fetal maceration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Dead of fetus after the mid or the last third period of pregnancy (after ossification)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Because of some thing a failure in occurrence of abortion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fetal tissue lysed and infected with bacterial infection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There is a discharge include pus, tissues and some time bones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cervix is open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 any systemic symptoms</a:t>
            </a:r>
          </a:p>
          <a:p>
            <a:pPr marL="914400" lvl="2" indent="0">
              <a:buNone/>
            </a:pPr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Fetal maceration </a:t>
            </a:r>
          </a:p>
          <a:p>
            <a:pPr lvl="2"/>
            <a:r>
              <a:rPr lang="en-US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Causes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Trichomonas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Failure in abortion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Fetal death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r>
              <a:rPr lang="en-US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Diagnosis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Discharge from the uterus with tissues and pus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Distributed bones inside the uterus </a:t>
            </a:r>
          </a:p>
          <a:p>
            <a:pPr marL="914400" lvl="2" indent="0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Fetal maceration </a:t>
            </a:r>
          </a:p>
          <a:p>
            <a:pPr lvl="2"/>
            <a:r>
              <a:rPr lang="en-US" sz="3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Treatment 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We cant abort these animals (distributed bones)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We can do caesarean operation but the presence of pus may be decrease the chance of healing   </a:t>
            </a:r>
            <a:endParaRPr lang="en-US" sz="2800" b="1" dirty="0">
              <a:solidFill>
                <a:srgbClr val="FFFF00"/>
              </a:solidFill>
            </a:endParaRP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6062" y="1210613"/>
            <a:ext cx="12170535" cy="5447764"/>
          </a:xfrm>
        </p:spPr>
        <p:txBody>
          <a:bodyPr>
            <a:normAutofit/>
          </a:bodyPr>
          <a:lstStyle/>
          <a:p>
            <a:pPr lvl="2"/>
            <a:r>
              <a:rPr lang="en-US" sz="2800" b="1" dirty="0" smtClean="0">
                <a:solidFill>
                  <a:srgbClr val="FFC000"/>
                </a:solidFill>
              </a:rPr>
              <a:t>Diagnosis </a:t>
            </a:r>
          </a:p>
          <a:p>
            <a:pPr lvl="3"/>
            <a:r>
              <a:rPr lang="en-US" sz="2600" b="1" dirty="0" smtClean="0"/>
              <a:t>Rectal palpation (cystic form, mucous and corpus luteum)</a:t>
            </a:r>
          </a:p>
          <a:p>
            <a:pPr lvl="2"/>
            <a:endParaRPr lang="en-US" sz="2800" b="1" dirty="0" smtClean="0">
              <a:solidFill>
                <a:srgbClr val="FFC000"/>
              </a:solidFill>
            </a:endParaRPr>
          </a:p>
          <a:p>
            <a:pPr lvl="2"/>
            <a:r>
              <a:rPr lang="en-US" sz="2800" b="1" dirty="0" smtClean="0">
                <a:solidFill>
                  <a:srgbClr val="FFC000"/>
                </a:solidFill>
              </a:rPr>
              <a:t>Treatment</a:t>
            </a:r>
            <a:r>
              <a:rPr lang="en-US" sz="2400" b="1" dirty="0" smtClean="0"/>
              <a:t> </a:t>
            </a:r>
          </a:p>
          <a:p>
            <a:pPr lvl="3"/>
            <a:r>
              <a:rPr lang="en-US" sz="2400" b="1" dirty="0" smtClean="0"/>
              <a:t>In this case we can treat it by PGF2</a:t>
            </a:r>
            <a:r>
              <a:rPr lang="el-GR" sz="2400" b="1" dirty="0" smtClean="0">
                <a:latin typeface="Calibri" panose="020F0502020204030204" pitchFamily="34" charset="0"/>
              </a:rPr>
              <a:t>α</a:t>
            </a:r>
            <a:r>
              <a:rPr lang="en-US" sz="2400" b="1" dirty="0" smtClean="0"/>
              <a:t> </a:t>
            </a:r>
          </a:p>
          <a:p>
            <a:pPr lvl="3"/>
            <a:r>
              <a:rPr lang="en-US" sz="2400" b="1" dirty="0" smtClean="0"/>
              <a:t>Evacuation of mucous from uterus after induce dilatation in cervix </a:t>
            </a:r>
          </a:p>
          <a:p>
            <a:pPr lvl="3"/>
            <a:r>
              <a:rPr lang="en-US" sz="2400" b="1" dirty="0" smtClean="0"/>
              <a:t>Antibiotic to remove any infection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84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Fetal emphysema 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Dead of fetus after the mid or the last third period of pregnancy (after ossification)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Because of some thing a failure in occurrence of abortion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cervix open 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fetal tissue infected with bacterial infection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fetal tissue lysed and at first time accumulate gases in its tissues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Gas accumulation continue for 3-7 days after that the maceration occur </a:t>
            </a:r>
          </a:p>
          <a:p>
            <a:pPr lvl="2"/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914400" lvl="2" indent="0">
              <a:buNone/>
            </a:pPr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400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fontScale="925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>
                <a:solidFill>
                  <a:srgbClr val="92D050"/>
                </a:solidFill>
              </a:rPr>
              <a:t>Fetal emphysema  </a:t>
            </a:r>
          </a:p>
          <a:p>
            <a:pPr lvl="2"/>
            <a:r>
              <a:rPr lang="en-US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Causes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Failure in abortion or failure in parturition (cervix dilatation, birth canal stenosis, abnormal uterine contraction, abnormal presentation) </a:t>
            </a:r>
          </a:p>
          <a:p>
            <a:pPr lvl="2"/>
            <a:r>
              <a:rPr lang="en-US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Diagnosis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Abdominal contraction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Reddish uterine discharge with bad odor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Systemic symptoms (temperature, respiration and heart rate)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Rectally oversize fetus and accumulation of gas in the surface of fetus   </a:t>
            </a: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>
                <a:solidFill>
                  <a:srgbClr val="92D050"/>
                </a:solidFill>
              </a:rPr>
              <a:t>Fetal emphysema  </a:t>
            </a:r>
          </a:p>
          <a:p>
            <a:pPr lvl="2"/>
            <a:r>
              <a:rPr lang="en-US" sz="3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Treatment 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Traction of fetus 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Induce dilatation of cervix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Lubrication to assist traction of fetus</a:t>
            </a:r>
          </a:p>
          <a:p>
            <a:pPr lvl="3"/>
            <a:r>
              <a:rPr lang="en-US" sz="2800" b="1" dirty="0" smtClean="0">
                <a:solidFill>
                  <a:srgbClr val="FFFF00"/>
                </a:solidFill>
              </a:rPr>
              <a:t>Caesarean operation (</a:t>
            </a:r>
            <a:r>
              <a:rPr lang="en-US" sz="2800" b="1" dirty="0">
                <a:solidFill>
                  <a:srgbClr val="FFFF00"/>
                </a:solidFill>
              </a:rPr>
              <a:t>but the presence of </a:t>
            </a:r>
            <a:r>
              <a:rPr lang="en-US" sz="2800" b="1" dirty="0" smtClean="0">
                <a:solidFill>
                  <a:srgbClr val="FFFF00"/>
                </a:solidFill>
              </a:rPr>
              <a:t>infection </a:t>
            </a:r>
            <a:r>
              <a:rPr lang="en-US" sz="2800" b="1" dirty="0">
                <a:solidFill>
                  <a:srgbClr val="FFFF00"/>
                </a:solidFill>
              </a:rPr>
              <a:t>may be decrease the chance of healing </a:t>
            </a:r>
            <a:r>
              <a:rPr lang="en-US" sz="2800" b="1" dirty="0" smtClean="0">
                <a:solidFill>
                  <a:srgbClr val="FFFF00"/>
                </a:solidFill>
              </a:rPr>
              <a:t>)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3"/>
            <a:endParaRPr lang="en-US" sz="24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Abortion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 finishing of pregnancy before complete its normal period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Some time the fetus live and some time dead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Presence all the requirement for expulsion the fetus (cervix dilatation, uterine contraction) lead to fetal expulsion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There is a defect for fetal expulsion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 fetus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develop to another case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Maceration </a:t>
            </a:r>
          </a:p>
          <a:p>
            <a:pPr lvl="3"/>
            <a:r>
              <a:rPr lang="en-US" sz="2400" b="1" dirty="0" smtClean="0">
                <a:solidFill>
                  <a:srgbClr val="FFFF00"/>
                </a:solidFill>
              </a:rPr>
              <a:t>Emphysematous</a:t>
            </a:r>
            <a:r>
              <a:rPr lang="en-US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92D050"/>
                </a:solidFill>
              </a:rPr>
              <a:t> </a:t>
            </a:r>
            <a:endParaRPr lang="en-US" sz="22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Abortion </a:t>
            </a:r>
          </a:p>
          <a:p>
            <a:pPr marL="914400" lvl="2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Causes </a:t>
            </a:r>
          </a:p>
          <a:p>
            <a:pPr marL="914400" lvl="2" indent="0">
              <a:buNone/>
            </a:pPr>
            <a:r>
              <a:rPr lang="en-US" sz="2800" b="1" dirty="0" smtClean="0"/>
              <a:t>Non infectious causes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1- chemicals and drugs or toxins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2- hormonal disturbance 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3- Nutritional causes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4- chromosomes and genetic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5- physical causes 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6- twining  </a:t>
            </a:r>
            <a:endParaRPr lang="en-US" sz="2200" b="1" dirty="0">
              <a:solidFill>
                <a:srgbClr val="FFFF00"/>
              </a:solidFill>
            </a:endParaRPr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Abortion </a:t>
            </a:r>
          </a:p>
          <a:p>
            <a:pPr marL="914400" lvl="2" indent="0">
              <a:buNone/>
            </a:pPr>
            <a:r>
              <a:rPr lang="en-US" sz="2400" b="1" dirty="0">
                <a:solidFill>
                  <a:srgbClr val="00B0F0"/>
                </a:solidFill>
              </a:rPr>
              <a:t>Causes </a:t>
            </a:r>
          </a:p>
          <a:p>
            <a:pPr marL="914400" lvl="2" indent="0">
              <a:buNone/>
            </a:pPr>
            <a:r>
              <a:rPr lang="en-US" sz="2200" b="1" dirty="0"/>
              <a:t>I</a:t>
            </a:r>
            <a:r>
              <a:rPr lang="en-US" sz="2200" b="1" dirty="0" smtClean="0"/>
              <a:t>nfectious causes</a:t>
            </a:r>
          </a:p>
          <a:p>
            <a:pPr marL="457200" lvl="1" indent="0">
              <a:buNone/>
            </a:pPr>
            <a:r>
              <a:rPr lang="en-US" sz="2400" b="1" dirty="0" smtClean="0"/>
              <a:t>A. Specific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1- brucellosis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2- vibriosis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3- trichomonas  </a:t>
            </a:r>
          </a:p>
          <a:p>
            <a:pPr marL="457200" lvl="1" indent="0">
              <a:buNone/>
            </a:pPr>
            <a:r>
              <a:rPr lang="en-US" sz="2400" b="1" dirty="0" smtClean="0"/>
              <a:t>B. Non-specific 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Bacteria or virus or another organism  </a:t>
            </a:r>
          </a:p>
          <a:p>
            <a:pPr marL="914400" lvl="2" indent="0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 </a:t>
            </a:r>
          </a:p>
          <a:p>
            <a:pPr marL="914400" lvl="2" indent="0">
              <a:buNone/>
            </a:pPr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Twining 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Unwanted in uniparous animals (cow, mare)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Abortion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Early embryonic death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The fertility of next fertilization will be decrease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Premature parturition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Dystocia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Puerperium problems (retained placenta, septic metritis and uterine prolapse </a:t>
            </a:r>
          </a:p>
          <a:p>
            <a:pPr marL="914400" lvl="2" indent="0">
              <a:buNone/>
            </a:pPr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Twining 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Causes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Environmental 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Age of dam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Early mating after parturition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Sire effect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Hormonal </a:t>
            </a:r>
          </a:p>
          <a:p>
            <a:pPr lvl="2"/>
            <a:r>
              <a:rPr lang="en-US" sz="2600" b="1" dirty="0" smtClean="0">
                <a:solidFill>
                  <a:srgbClr val="FFFF00"/>
                </a:solidFill>
              </a:rPr>
              <a:t>Genetic </a:t>
            </a:r>
          </a:p>
          <a:p>
            <a:pPr marL="914400" lvl="2" indent="0">
              <a:buNone/>
            </a:pPr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Fetal membranes disease 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chorion 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2- Hydropsy of the chorion  </a:t>
            </a:r>
          </a:p>
          <a:p>
            <a:pPr lvl="2"/>
            <a:r>
              <a:rPr lang="en-US" sz="2400" b="1" dirty="0" smtClean="0">
                <a:solidFill>
                  <a:srgbClr val="00B0F0"/>
                </a:solidFill>
              </a:rPr>
              <a:t>Characterize with thickness in the chorion and may reach 10 cm </a:t>
            </a:r>
          </a:p>
          <a:p>
            <a:pPr lvl="2"/>
            <a:r>
              <a:rPr lang="en-US" sz="2400" b="1" dirty="0" smtClean="0"/>
              <a:t>This hydropsy occur as a result of defect in blood circulation especially in venous circulation of chorio-allantois </a:t>
            </a:r>
          </a:p>
          <a:p>
            <a:pPr lvl="2"/>
            <a:r>
              <a:rPr lang="en-US" sz="2400" b="1" dirty="0" smtClean="0"/>
              <a:t>This case occur with:</a:t>
            </a:r>
          </a:p>
          <a:p>
            <a:pPr lvl="3"/>
            <a:r>
              <a:rPr lang="en-US" sz="2000" b="1" dirty="0" smtClean="0">
                <a:solidFill>
                  <a:srgbClr val="FFFF00"/>
                </a:solidFill>
              </a:rPr>
              <a:t>Brucellosis</a:t>
            </a:r>
          </a:p>
          <a:p>
            <a:pPr lvl="3"/>
            <a:r>
              <a:rPr lang="en-US" sz="2000" b="1" dirty="0" smtClean="0">
                <a:solidFill>
                  <a:srgbClr val="FFFF00"/>
                </a:solidFill>
              </a:rPr>
              <a:t>Placenta inflammation </a:t>
            </a:r>
          </a:p>
          <a:p>
            <a:pPr lvl="3"/>
            <a:r>
              <a:rPr lang="en-US" sz="2000" b="1" dirty="0" smtClean="0">
                <a:solidFill>
                  <a:srgbClr val="FFFF00"/>
                </a:solidFill>
              </a:rPr>
              <a:t>Umbilical cord torsion </a:t>
            </a:r>
          </a:p>
          <a:p>
            <a:pPr lvl="3"/>
            <a:r>
              <a:rPr lang="en-US" sz="2000" b="1" dirty="0" smtClean="0">
                <a:solidFill>
                  <a:srgbClr val="FFFF00"/>
                </a:solidFill>
              </a:rPr>
              <a:t>Trauma </a:t>
            </a:r>
          </a:p>
          <a:p>
            <a:pPr lvl="3"/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Fetal membranes disease 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allantois 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Hydrops allantois </a:t>
            </a:r>
          </a:p>
          <a:p>
            <a:pPr lvl="1"/>
            <a:r>
              <a:rPr lang="en-US" sz="2400" b="1" dirty="0" smtClean="0"/>
              <a:t>Abnormal accumulation of allantois fluid which may reach 40-160 liter which lead distension in uterus and abdomen   </a:t>
            </a:r>
          </a:p>
          <a:p>
            <a:pPr lvl="1"/>
            <a:r>
              <a:rPr lang="en-US" sz="2400" b="1" dirty="0" smtClean="0"/>
              <a:t>Related with uterus and placenta diseases and some times with twining </a:t>
            </a:r>
          </a:p>
          <a:p>
            <a:pPr lvl="1"/>
            <a:r>
              <a:rPr lang="en-US" sz="2400" b="1" dirty="0" smtClean="0"/>
              <a:t>Fast in formation (take 5-20 day) especially in the last three month of pregnancy </a:t>
            </a:r>
          </a:p>
          <a:p>
            <a:pPr lvl="1"/>
            <a:r>
              <a:rPr lang="en-US" sz="2400" b="1" dirty="0" smtClean="0"/>
              <a:t>The uterus show hydrops, necrosis, abnormal distribution and size </a:t>
            </a:r>
            <a:r>
              <a:rPr lang="en-US" sz="2400" b="1" dirty="0"/>
              <a:t>of placentomes and </a:t>
            </a:r>
            <a:r>
              <a:rPr lang="en-US" sz="2400" b="1" dirty="0" smtClean="0"/>
              <a:t>adventitious </a:t>
            </a:r>
            <a:r>
              <a:rPr lang="en-US" sz="2400" b="1" dirty="0"/>
              <a:t>placenta </a:t>
            </a:r>
            <a:r>
              <a:rPr lang="en-US" sz="2400" b="1" dirty="0" smtClean="0"/>
              <a:t>may be present </a:t>
            </a:r>
            <a:endParaRPr lang="en-US" sz="2400" b="1" dirty="0"/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Fetal membranes disease 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allantois 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Hydrops allantois </a:t>
            </a:r>
          </a:p>
          <a:p>
            <a:pPr lvl="1"/>
            <a:r>
              <a:rPr lang="en-US" sz="2400" b="1" dirty="0"/>
              <a:t>Rectally: we cant detect the fetus and the placentomes </a:t>
            </a:r>
          </a:p>
          <a:p>
            <a:pPr lvl="1"/>
            <a:r>
              <a:rPr lang="en-US" sz="2400" b="1" dirty="0"/>
              <a:t>Symptoms: distension in abdomen, loss of appetite, decreasing in respiratory rate and movement </a:t>
            </a:r>
          </a:p>
          <a:p>
            <a:pPr lvl="1"/>
            <a:r>
              <a:rPr lang="en-US" sz="2400" b="1" dirty="0"/>
              <a:t>Sequelae: either the animal dead before parturition (pressure of fluid) or the animal still live if spontaneous abortion </a:t>
            </a:r>
            <a:r>
              <a:rPr lang="en-US" sz="2400" b="1" dirty="0" smtClean="0"/>
              <a:t>occurred, the future of fertility is bad  </a:t>
            </a:r>
            <a:endParaRPr lang="en-US" sz="2400" b="1" dirty="0"/>
          </a:p>
          <a:p>
            <a:pPr lvl="1"/>
            <a:r>
              <a:rPr lang="en-US" sz="2400" b="1" dirty="0"/>
              <a:t>Treatment: induce abortion through dexamethasone or estrogen      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Fetal membranes disease 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amnion 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Hydrops amnion </a:t>
            </a:r>
          </a:p>
          <a:p>
            <a:pPr lvl="1"/>
            <a:r>
              <a:rPr lang="en-US" sz="2400" b="1" dirty="0" smtClean="0"/>
              <a:t>Abnormal accumulation of amnion fluid which may reach 8-10 times more than normal</a:t>
            </a:r>
          </a:p>
          <a:p>
            <a:pPr lvl="1"/>
            <a:r>
              <a:rPr lang="en-US" sz="2400" b="1" dirty="0" smtClean="0"/>
              <a:t>Related with fetal diseases and fetal genetic anomalies </a:t>
            </a:r>
          </a:p>
          <a:p>
            <a:pPr lvl="1"/>
            <a:r>
              <a:rPr lang="en-US" sz="2400" b="1" dirty="0" smtClean="0"/>
              <a:t>Slow in formation especially after the 3ed and 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month of pregnancy</a:t>
            </a:r>
          </a:p>
          <a:p>
            <a:pPr lvl="1"/>
            <a:r>
              <a:rPr lang="en-US" sz="2400" b="1" dirty="0" smtClean="0"/>
              <a:t>The case may be continue till the time of parturition  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Fetal membranes disease </a:t>
            </a:r>
            <a:r>
              <a:rPr lang="en-US" sz="24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D</a:t>
            </a:r>
            <a:r>
              <a:rPr lang="en-US" sz="2400" b="1" dirty="0" smtClean="0">
                <a:solidFill>
                  <a:srgbClr val="92D050"/>
                </a:solidFill>
              </a:rPr>
              <a:t>isease of amnion 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rgbClr val="00B0F0"/>
                </a:solidFill>
              </a:rPr>
              <a:t>Hydrops amnion  </a:t>
            </a:r>
          </a:p>
          <a:p>
            <a:pPr lvl="1"/>
            <a:r>
              <a:rPr lang="en-US" sz="2400" b="1" dirty="0"/>
              <a:t>Rectally: we </a:t>
            </a:r>
            <a:r>
              <a:rPr lang="en-US" sz="2400" b="1" dirty="0" smtClean="0"/>
              <a:t>can palpate </a:t>
            </a:r>
            <a:r>
              <a:rPr lang="en-US" sz="2400" b="1" dirty="0"/>
              <a:t>the fetus and the placentomes </a:t>
            </a:r>
          </a:p>
          <a:p>
            <a:pPr lvl="1"/>
            <a:r>
              <a:rPr lang="en-US" sz="2400" b="1" dirty="0"/>
              <a:t>Symptoms: </a:t>
            </a:r>
            <a:r>
              <a:rPr lang="en-US" sz="2400" b="1" dirty="0" smtClean="0"/>
              <a:t>moderate distension </a:t>
            </a:r>
            <a:r>
              <a:rPr lang="en-US" sz="2400" b="1" dirty="0"/>
              <a:t>in abdomen, </a:t>
            </a:r>
            <a:r>
              <a:rPr lang="en-US" sz="2400" b="1" dirty="0" smtClean="0"/>
              <a:t>elongation in gestation length, during abortion or parturition appear abnormal quantity and viscosity of amnion fluid  </a:t>
            </a:r>
            <a:endParaRPr lang="en-US" sz="2400" b="1" dirty="0"/>
          </a:p>
          <a:p>
            <a:pPr lvl="1"/>
            <a:r>
              <a:rPr lang="en-US" sz="2400" b="1" dirty="0"/>
              <a:t>Sequelae: either </a:t>
            </a:r>
            <a:r>
              <a:rPr lang="en-US" sz="2400" b="1" dirty="0" smtClean="0"/>
              <a:t>spontaneous </a:t>
            </a:r>
            <a:r>
              <a:rPr lang="en-US" sz="2400" b="1" dirty="0"/>
              <a:t>abortion </a:t>
            </a:r>
            <a:r>
              <a:rPr lang="en-US" sz="2400" b="1" dirty="0" smtClean="0"/>
              <a:t>occur, elongation in gestation length, the fetus in high percentage dead (anomaly), the future fertility is good.</a:t>
            </a:r>
            <a:endParaRPr lang="en-US" sz="2400" b="1" dirty="0"/>
          </a:p>
          <a:p>
            <a:pPr lvl="1"/>
            <a:r>
              <a:rPr lang="en-US" sz="2400" b="1" dirty="0"/>
              <a:t>Treatment: induce abortion through dexamethasone or estrogen      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Early embryonic death </a:t>
            </a:r>
          </a:p>
          <a:p>
            <a:pPr lvl="2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Dead of the zygote or blastocyst or the early embryo before the formation of skeletal system and this dead fetus absorbed by uterus this case may occur during the first 2 month of pregnancy</a:t>
            </a:r>
          </a:p>
          <a:p>
            <a:pPr lvl="2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Microbial infection (bacteria, virus, trichomonas)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Hormonal defect (deficiency in progesterone or LH or increasing in estrogen)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Twining or overcrowding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Nutritional defect (vitamins, minerals and protein)   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of pregnancy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210613"/>
            <a:ext cx="11822805" cy="5447764"/>
          </a:xfrm>
        </p:spPr>
        <p:txBody>
          <a:bodyPr>
            <a:normAutofit/>
          </a:bodyPr>
          <a:lstStyle/>
          <a:p>
            <a:pPr lvl="1"/>
            <a:r>
              <a:rPr lang="en-US" sz="3000" b="1" dirty="0" smtClean="0">
                <a:solidFill>
                  <a:srgbClr val="FFC000"/>
                </a:solidFill>
              </a:rPr>
              <a:t>Problem of pregnancy because of fetus </a:t>
            </a:r>
          </a:p>
          <a:p>
            <a:pPr lvl="1"/>
            <a:r>
              <a:rPr lang="en-US" sz="2800" b="1" dirty="0" smtClean="0">
                <a:solidFill>
                  <a:srgbClr val="92D050"/>
                </a:solidFill>
              </a:rPr>
              <a:t>Early embryonic death </a:t>
            </a:r>
          </a:p>
          <a:p>
            <a:pPr lvl="2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Causes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914400" lvl="2" indent="0">
              <a:buNone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5. Immunological causes</a:t>
            </a:r>
          </a:p>
          <a:p>
            <a:pPr marL="914400" lvl="2" indent="0">
              <a:buNone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6. Chromosomal aberration in case of ageing sperms or ova</a:t>
            </a:r>
          </a:p>
          <a:p>
            <a:pPr marL="914400" lvl="2" indent="0">
              <a:buNone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7. Genetic factor which lead to a defect in in fetus </a:t>
            </a:r>
          </a:p>
          <a:p>
            <a:pPr marL="914400" lvl="2" indent="0">
              <a:buNone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8. Trauma (severe rectal palpation)  </a:t>
            </a:r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3"/>
            <a:endParaRPr lang="en-US" sz="2000" b="1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27185</TotalTime>
  <Words>1467</Words>
  <Application>Microsoft Office PowerPoint</Application>
  <PresentationFormat>Custom</PresentationFormat>
  <Paragraphs>297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Damask</vt:lpstr>
      <vt:lpstr>Problems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  <vt:lpstr>Problem of pregnancy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HUSAMALDEEN</cp:lastModifiedBy>
  <cp:revision>311</cp:revision>
  <dcterms:created xsi:type="dcterms:W3CDTF">2017-12-05T13:26:36Z</dcterms:created>
  <dcterms:modified xsi:type="dcterms:W3CDTF">2021-09-08T21:37:09Z</dcterms:modified>
</cp:coreProperties>
</file>